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57AEA-F0A7-4C91-BE0E-8E81E4366C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98FB3D-E54D-4E96-B401-8A667BC8F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54616B-8D3A-4372-9B46-6CB5EC886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D0C7C6-4A61-48E9-A01B-7DF80BEB3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9013C-CA3E-409F-8B82-71DFB60B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200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C1DDD-0F2B-4EE2-95BB-5A00BC94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870443-E7BE-4F09-9C1B-DFAB3A85E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D971BF-E6AD-4AAB-A3D8-7169A48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35C50C-8E52-478F-88A2-7341FC7DD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BAF53-CE77-4BA5-ACAB-1F077F2C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687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CD048B-CFBE-4F36-817E-41E2C612B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DB0FBF-E28E-40F8-9481-21130AB27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27EB6C-837E-4510-B5BD-285F23BD3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E4B2F7-CFBA-43EA-8538-29BFF8E4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7D1621-E5F4-4B87-B28F-AB5609D5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74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5B4D7-A20A-4B48-B566-41031E81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F01E04-C55D-4896-8E5E-9E379FAC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59BB0-1538-48E7-B43F-F41202E0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B526BE-2247-4563-A8CC-5FBB730CD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CB10F4-E301-4DA5-8050-4455954D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2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F3F02-70D7-4717-A045-A47523E6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8D32BF-9EF5-46AF-8F58-E5CA920BD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01971C-1715-4DF3-98DC-3FB6971F4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8CFE4C-7DF7-471D-9113-F4058801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2DE89D-95EB-4919-B920-11816BA1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59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3449E-6429-46A9-BAB4-00A265DC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A72442-9E68-4360-88C4-DC805ABDB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37BBE0-08B2-46C7-80C9-065CA07E6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847BAB-6651-4A72-A4C0-279095FEC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48D50-3415-4CAE-BBEF-1D5B5EA71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999429-0FBD-4068-BE4D-B196DD6C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25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2A261-CBEA-440E-A8D9-810B499E6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71370-186B-4A8E-931E-2A28644B2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2E042B-12BC-4A3C-9510-9B8580AFB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8927AA6-3C65-4C67-90B8-A2B06D9A1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E52950-D4E2-43C2-AC9F-CEAC7E6617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4A32AC-25ED-41B2-8AC8-6E9285B64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C093C4-5CA5-491A-A595-605B2FC7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BDFE70A-DAE5-4A3C-9D3D-4C84DD97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12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B158B-44CB-44AD-8BDE-54A67537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90E40A-B3E9-4295-BEE2-6D637949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7767280-FE95-4C4F-8963-C123FC02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39716E-543B-47CA-907E-73B62CE8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ADF9BD8-F3E5-4CA9-B3BE-F1916EE80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0D2954-7EAE-405E-AB12-F3D599BC2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F21CBB-787D-4E7A-B381-B8275A29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154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43249-5914-46A1-BEC5-E3D1D620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C2F9CB-91B6-4362-A902-24D76525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DEDDBF-94C9-4745-B62E-5ADA0A924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47BC69-1B41-468E-85AF-6AE3E1AA2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86D1FC-F8ED-4370-A8EA-BDDCCF01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5EEE9A-BC83-4001-A5DA-4F9748C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97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92A69-14A3-4AD8-861B-E988C33F7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395B32-F36C-4A92-922D-E8DF68604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B088E7-C1D9-477E-A218-F20DBF604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5AB6B6-3F84-4576-AC7F-98E30C5B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6A5C3E-7E29-4F0D-BD04-E40C76F2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43A27C-6D88-4CA5-885A-BE1C1B7D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55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0B793A-E179-4836-8B43-3885DD0E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101899-AAB2-4B9A-82A9-DB643D459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830EB4-5ECD-4569-AC33-3352D3144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2BED-F3EA-4E03-AA35-7F53C4754370}" type="datetimeFigureOut">
              <a:rPr lang="es-MX" smtClean="0"/>
              <a:t>02/09/2025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4DD2A-335C-4381-84DB-63FB1BFF03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0FA1AC-671A-42A0-8E4F-00B21460E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9EF0-FD21-4FC4-81AF-387BFEA8B8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8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3B572A-F001-4F7A-B936-8568C88DE4A6}"/>
              </a:ext>
            </a:extLst>
          </p:cNvPr>
          <p:cNvSpPr txBox="1"/>
          <p:nvPr/>
        </p:nvSpPr>
        <p:spPr>
          <a:xfrm>
            <a:off x="954882" y="4282671"/>
            <a:ext cx="583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solidFill>
                  <a:schemeClr val="bg1"/>
                </a:solidFill>
              </a:rPr>
              <a:t>MECANISMOS DE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6D6BA79-1C85-4653-87D5-811FE6A623BF}"/>
              </a:ext>
            </a:extLst>
          </p:cNvPr>
          <p:cNvSpPr txBox="1"/>
          <p:nvPr/>
        </p:nvSpPr>
        <p:spPr>
          <a:xfrm>
            <a:off x="846177" y="4748659"/>
            <a:ext cx="5837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</a:rPr>
              <a:t>PARTICIPACIÓN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D1BD048C-B31D-4232-8C8D-A6D2735E1E29}"/>
              </a:ext>
            </a:extLst>
          </p:cNvPr>
          <p:cNvCxnSpPr>
            <a:cxnSpLocks/>
          </p:cNvCxnSpPr>
          <p:nvPr/>
        </p:nvCxnSpPr>
        <p:spPr>
          <a:xfrm>
            <a:off x="607219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961F3F37-28FF-425C-BCA4-32FFF5158E6A}"/>
              </a:ext>
            </a:extLst>
          </p:cNvPr>
          <p:cNvCxnSpPr>
            <a:cxnSpLocks/>
          </p:cNvCxnSpPr>
          <p:nvPr/>
        </p:nvCxnSpPr>
        <p:spPr>
          <a:xfrm>
            <a:off x="607219" y="6087583"/>
            <a:ext cx="101056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906C2B-D640-4A8D-9E02-FCD02ABE70C8}"/>
              </a:ext>
            </a:extLst>
          </p:cNvPr>
          <p:cNvCxnSpPr>
            <a:cxnSpLocks/>
          </p:cNvCxnSpPr>
          <p:nvPr/>
        </p:nvCxnSpPr>
        <p:spPr>
          <a:xfrm>
            <a:off x="635793" y="4114800"/>
            <a:ext cx="0" cy="197278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B6BEA18-9AEF-40EB-B1ED-A6CD5F1DFF97}"/>
              </a:ext>
            </a:extLst>
          </p:cNvPr>
          <p:cNvCxnSpPr>
            <a:cxnSpLocks/>
          </p:cNvCxnSpPr>
          <p:nvPr/>
        </p:nvCxnSpPr>
        <p:spPr>
          <a:xfrm flipH="1">
            <a:off x="4049712" y="4133850"/>
            <a:ext cx="2878931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FB1B24AB-9E51-4697-A4B6-BCBC3EDCB0B2}"/>
              </a:ext>
            </a:extLst>
          </p:cNvPr>
          <p:cNvCxnSpPr>
            <a:cxnSpLocks/>
          </p:cNvCxnSpPr>
          <p:nvPr/>
        </p:nvCxnSpPr>
        <p:spPr>
          <a:xfrm flipH="1">
            <a:off x="5750169" y="6087583"/>
            <a:ext cx="11784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5FE9BDE-970B-491A-B221-553C959F4557}"/>
              </a:ext>
            </a:extLst>
          </p:cNvPr>
          <p:cNvCxnSpPr>
            <a:cxnSpLocks/>
          </p:cNvCxnSpPr>
          <p:nvPr/>
        </p:nvCxnSpPr>
        <p:spPr>
          <a:xfrm>
            <a:off x="6900861" y="4114799"/>
            <a:ext cx="0" cy="199787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A04DCAA8-D10D-4118-B323-111F9FEB6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0610" y="271439"/>
            <a:ext cx="2018118" cy="693378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3C80866E-F943-4E7E-B118-0B5570716DFB}"/>
              </a:ext>
            </a:extLst>
          </p:cNvPr>
          <p:cNvSpPr txBox="1"/>
          <p:nvPr/>
        </p:nvSpPr>
        <p:spPr>
          <a:xfrm>
            <a:off x="1997412" y="5441062"/>
            <a:ext cx="4104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solidFill>
                  <a:schemeClr val="bg1"/>
                </a:solidFill>
              </a:rPr>
              <a:t>CIUDADANA</a:t>
            </a:r>
          </a:p>
        </p:txBody>
      </p:sp>
    </p:spTree>
    <p:extLst>
      <p:ext uri="{BB962C8B-B14F-4D97-AF65-F5344CB8AC3E}">
        <p14:creationId xmlns:p14="http://schemas.microsoft.com/office/powerpoint/2010/main" val="36176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946" y="410647"/>
            <a:ext cx="3950546" cy="1059229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ciudadana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el plebiscito, referendo y la iniciativa popular.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EDCE898E-F417-C9AA-875C-0AB3BF352077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D379101E-4D61-432A-9301-A55B684D36F9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B26FEF84-4312-44BD-AFE9-124E8860C369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789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2FCE66-59C0-4880-93E6-4B0BCC5B6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23864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Plebiscito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141537"/>
            <a:ext cx="7644279" cy="435133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 la consulta mediante la cual los ciudadanos electores coahuilenses aprueban o rechazan las decisiones del Ejecutivo del Estado o de los Ayuntamientos.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23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estatal se circunscribirá a las decisiones del Ejecutivo del Estado que sean trascendentales para la vida pública de la entidad. </a:t>
            </a: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plebiscito municipal se circunscribirá a las decisiones de los Ayuntamientos del estado que sean trascendentales para la vida pública del municipio de que se trate, incluyéndose los reglamentos de carácter general que éste expida.</a:t>
            </a:r>
          </a:p>
          <a:p>
            <a:pPr marL="0" indent="0" algn="just">
              <a:buNone/>
            </a:pPr>
            <a:r>
              <a:rPr lang="es-MX" b="1" dirty="0">
                <a:solidFill>
                  <a:schemeClr val="bg2">
                    <a:lumMod val="25000"/>
                  </a:schemeClr>
                </a:solidFill>
              </a:rPr>
              <a:t>Artículo 24 de la Ley de Participación Ciudadana para el Estado de Coahuila de Zaragoza.</a:t>
            </a:r>
          </a:p>
          <a:p>
            <a:pPr algn="just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0FEB6F-F0E4-404C-B8B9-92D7202F3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787F441-497A-4522-82AC-1907190B5C2B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F42A6F9-A2B4-4F00-9241-AC359B30A73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6B044441-E849-474D-B3F4-AA2016C57722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26AC4783-3C50-2B90-AC14-90720422A697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2CA77CB-CCE6-1D74-D382-EF654D263E92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05467C3-3719-B497-4FAE-ABCF6ED2F30A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480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CC41762-E62E-450B-AAFD-E7C620F4A6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E970152-A518-4530-9DF9-997B6F8CEBAD}"/>
              </a:ext>
            </a:extLst>
          </p:cNvPr>
          <p:cNvSpPr txBox="1"/>
          <p:nvPr/>
        </p:nvSpPr>
        <p:spPr>
          <a:xfrm>
            <a:off x="8299938" y="4702460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D08ADF1-F69C-4306-9438-65357179559B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E6309A4-EA56-4A10-8AF2-D406242D0A7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>
                <a:solidFill>
                  <a:srgbClr val="8E5E97"/>
                </a:solidFill>
              </a:rPr>
              <a:t>Mecanismos de participación ciudadana</a:t>
            </a:r>
            <a:endParaRPr lang="es-MX" sz="2000" b="1" dirty="0">
              <a:solidFill>
                <a:srgbClr val="8E5E97"/>
              </a:solidFill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24899B8-F128-434A-BC0B-60DA5D758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840508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Referendo	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9F7FBD81-93CE-4617-9B22-8AE85A0F1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13" y="2767684"/>
            <a:ext cx="7644279" cy="322867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El referendo es la consulta mediante la cual los ciudadanos electores coahuilenses aprueban o rechazan una iniciativa de ley o decreto o, en su caso, una ley o decreto del Poder Legislativo del Estado.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31 de la Ley de Participación Ciudadana para el Estado de Coahuila de Zaragoza.</a:t>
            </a:r>
          </a:p>
          <a:p>
            <a:pPr marL="0" indent="0" algn="just">
              <a:buNone/>
            </a:pPr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CF7A4505-7BD4-D871-0A37-EF69212BB5CC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9B7CF3AA-3F4F-E936-300E-FCDEBBAC02E0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20F39059-C7FC-89B1-33B8-998697C06DAA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11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ciudadana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668811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Iniciativa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iniciativa popular es el derecho de los ciudadanos coahuilenses y de los que sin serlo acrediten haber residido en el Estado por más de tres años para iniciar leyes, decretos, reglamentos o normas administrativas de carácter general.</a:t>
            </a:r>
          </a:p>
          <a:p>
            <a:pPr marL="0" indent="0" algn="just">
              <a:buNone/>
            </a:pPr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39 de la Ley de Participación Ciudadana para el Estado de Coahuila de Zaragoza.</a:t>
            </a:r>
          </a:p>
          <a:p>
            <a:pPr algn="r"/>
            <a:endParaRPr lang="es-MX" sz="20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65F07525-8D12-4E78-7F1E-356610EF8649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B7D123A2-229D-9492-AFB7-5A2CDC1BD4CD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77DABFE3-F03E-E92E-6360-B3FB22DB60B9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967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A650CC-8F3D-44E3-8786-9936D3C71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812" y="1975854"/>
            <a:ext cx="6494585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Ley de Participación Ciudadana para el Estado de Coahuila de Zaragoza, aprobada el 01 de noviembre de 2001 establece que los </a:t>
            </a:r>
            <a:r>
              <a:rPr lang="es-MX" u="sng" dirty="0">
                <a:solidFill>
                  <a:schemeClr val="bg2">
                    <a:lumMod val="25000"/>
                  </a:schemeClr>
                </a:solidFill>
              </a:rPr>
              <a:t>instrumentos de participación comunitaria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son: la consulta popular, la colaboración comunitaria y la audiencia pública.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90640F5-1476-4179-A434-D6E49DC2CD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FFFF8D4-9730-416E-8A95-6CAF5F3D24F0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9FAF89B-C57B-4BC5-8658-CD0C5F1D2F59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CE989EE-D088-4903-9A79-EFB034B0C2AC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88ED2FF6-2701-8C6C-2604-7CD89580A56D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18D7E3E1-BDA6-C197-39B3-0933F7B12D2A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FD6A22F6-A562-6BE8-0D6E-B2EE47BAB59E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2063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2010546"/>
            <a:ext cx="6494585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consulta popular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consulta popular es el instrumento mediante el cual los habitantes coahuilenses emiten su opinión y/o propuestas de solución a asuntos de interés público o problemas comunitarios del lugar donde residen.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74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A19A2E1D-4625-A6DE-2DA6-72D21E655ECF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3C42538E-F00D-BE6A-1D32-EA5A28FDFE61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EFAFD9B-6E55-D788-BCFF-C25F454DD946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896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79304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colaboración comunitaria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colaboración comunitaria es el instrumento mediante el cual los habitantes coahuilenses coadyuvan con las funciones de los gobiernos estatal y/o municipal.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83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6E302211-B07E-C401-9C32-C77A09A47E98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D9A4AB0-49D5-908F-1B9A-EF11D33EECA1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5A69E5F4-3CBB-6623-5BEF-4BCF1C9EA5F5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00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1D03913-801F-4323-B053-7E56923432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2669" y="246884"/>
            <a:ext cx="2018118" cy="69337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27427A8-E723-4945-AAF2-D765A7B1F6D2}"/>
              </a:ext>
            </a:extLst>
          </p:cNvPr>
          <p:cNvSpPr txBox="1"/>
          <p:nvPr/>
        </p:nvSpPr>
        <p:spPr>
          <a:xfrm>
            <a:off x="8299937" y="4686099"/>
            <a:ext cx="3640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Helvetica" panose="020B0604020202020204" pitchFamily="2" charset="0"/>
              </a:rPr>
              <a:t>Artículo 65, fracción XXXV. </a:t>
            </a:r>
            <a:endParaRPr lang="es-MX" sz="4400" dirty="0">
              <a:solidFill>
                <a:schemeClr val="bg1"/>
              </a:solidFill>
              <a:latin typeface="Helvetica" panose="020B0604020202020204" pitchFamily="2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65CD5F-AABD-43DF-8E0D-502D7FD96ABD}"/>
              </a:ext>
            </a:extLst>
          </p:cNvPr>
          <p:cNvSpPr/>
          <p:nvPr/>
        </p:nvSpPr>
        <p:spPr>
          <a:xfrm>
            <a:off x="8299938" y="4220308"/>
            <a:ext cx="3640849" cy="2126191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2A394E20-6C70-4C52-9C41-A4E541D7062B}"/>
              </a:ext>
            </a:extLst>
          </p:cNvPr>
          <p:cNvSpPr txBox="1">
            <a:spLocks/>
          </p:cNvSpPr>
          <p:nvPr/>
        </p:nvSpPr>
        <p:spPr>
          <a:xfrm>
            <a:off x="251213" y="147344"/>
            <a:ext cx="3464170" cy="9623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b="1" dirty="0">
                <a:solidFill>
                  <a:srgbClr val="8E5E97"/>
                </a:solidFill>
              </a:rPr>
              <a:t>Mecanismos de participación comunitaria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FFB7EDDA-D664-41EC-A9AC-2A1D62B90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3" y="1793041"/>
            <a:ext cx="7389687" cy="650630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rgbClr val="8E5E97"/>
                </a:solidFill>
                <a:latin typeface="Arial Rounded MT Bold" panose="020F0704030504030204" pitchFamily="34" charset="0"/>
              </a:rPr>
              <a:t>La audiencia pública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79A11282-D95C-49CC-8B3B-0858AD95C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2878544"/>
            <a:ext cx="7644279" cy="34679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audiencia pública es el derecho de los habitantes coahuilenses para que las autoridades competentes de los gobiernos estatal o municipal, los reciban para tratar asuntos de interés público.</a:t>
            </a:r>
            <a:endParaRPr lang="es-MX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endParaRPr lang="es-MX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es-MX" sz="2000" b="1" dirty="0">
                <a:solidFill>
                  <a:schemeClr val="bg2">
                    <a:lumMod val="25000"/>
                  </a:schemeClr>
                </a:solidFill>
              </a:rPr>
              <a:t>Artículo 88 de la Ley de Participación Ciudadana para el Estado de Coahuila de Zaragoza.</a:t>
            </a:r>
            <a:endParaRPr lang="es-MX" sz="3600" b="1" dirty="0">
              <a:solidFill>
                <a:schemeClr val="bg2">
                  <a:lumMod val="25000"/>
                </a:schemeClr>
              </a:solidFill>
            </a:endParaRPr>
          </a:p>
          <a:p>
            <a:pPr algn="r"/>
            <a:endParaRPr lang="es-MX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056A42D-DDDC-4F72-8003-D167A8571037}"/>
              </a:ext>
            </a:extLst>
          </p:cNvPr>
          <p:cNvGrpSpPr/>
          <p:nvPr/>
        </p:nvGrpSpPr>
        <p:grpSpPr>
          <a:xfrm>
            <a:off x="4823452" y="244511"/>
            <a:ext cx="2829587" cy="1733196"/>
            <a:chOff x="4823452" y="244511"/>
            <a:chExt cx="2829587" cy="173319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8D45226-3C10-26A5-6CE9-5ECC098527B6}"/>
                </a:ext>
              </a:extLst>
            </p:cNvPr>
            <p:cNvSpPr/>
            <p:nvPr/>
          </p:nvSpPr>
          <p:spPr>
            <a:xfrm>
              <a:off x="4823452" y="244511"/>
              <a:ext cx="2569871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01 al 31 de agosto de 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                      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38F8F5C6-B7B2-F1E1-109F-58DE20539FB3}"/>
                </a:ext>
              </a:extLst>
            </p:cNvPr>
            <p:cNvSpPr/>
            <p:nvPr/>
          </p:nvSpPr>
          <p:spPr>
            <a:xfrm>
              <a:off x="4823452" y="962044"/>
              <a:ext cx="282958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Lcda. María de Jesús Saucedo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Participación Ciudadana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  <a:p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0552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887</Words>
  <Application>Microsoft Office PowerPoint</Application>
  <PresentationFormat>Panorámica</PresentationFormat>
  <Paragraphs>105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Helvetica</vt:lpstr>
      <vt:lpstr>Tema de Office</vt:lpstr>
      <vt:lpstr>Presentación de PowerPoint</vt:lpstr>
      <vt:lpstr>Mecanismos de participación ciudadana</vt:lpstr>
      <vt:lpstr>Plebiscito</vt:lpstr>
      <vt:lpstr>Referendo </vt:lpstr>
      <vt:lpstr>Iniciativa popular</vt:lpstr>
      <vt:lpstr>Presentación de PowerPoint</vt:lpstr>
      <vt:lpstr>La consulta popular</vt:lpstr>
      <vt:lpstr>La colaboración comunitaria</vt:lpstr>
      <vt:lpstr>La audiencia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IEC EQUIPO 5</cp:lastModifiedBy>
  <cp:revision>93</cp:revision>
  <dcterms:created xsi:type="dcterms:W3CDTF">2018-06-12T17:12:20Z</dcterms:created>
  <dcterms:modified xsi:type="dcterms:W3CDTF">2025-09-02T21:32:51Z</dcterms:modified>
</cp:coreProperties>
</file>